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3" r:id="rId2"/>
    <p:sldId id="256" r:id="rId3"/>
    <p:sldId id="287" r:id="rId4"/>
    <p:sldId id="288" r:id="rId5"/>
    <p:sldId id="290" r:id="rId6"/>
    <p:sldId id="291" r:id="rId7"/>
    <p:sldId id="296" r:id="rId8"/>
    <p:sldId id="292" r:id="rId9"/>
    <p:sldId id="299" r:id="rId10"/>
    <p:sldId id="300" r:id="rId11"/>
    <p:sldId id="293" r:id="rId12"/>
    <p:sldId id="294" r:id="rId13"/>
    <p:sldId id="297" r:id="rId14"/>
    <p:sldId id="298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57470" autoAdjust="0"/>
  </p:normalViewPr>
  <p:slideViewPr>
    <p:cSldViewPr snapToGrid="0">
      <p:cViewPr varScale="1">
        <p:scale>
          <a:sx n="49" d="100"/>
          <a:sy n="49" d="100"/>
        </p:scale>
        <p:origin x="20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DB9DB-C3B0-4809-9D89-BD9F35C51E8E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3D5B8-3687-41C4-9B89-58FB23D34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2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com.mil/about/sof-truths#collapse1" TargetMode="External"/><Relationship Id="rId7" Type="http://schemas.openxmlformats.org/officeDocument/2006/relationships/hyperlink" Target="https://www.socom.mil/about/sof-truths#collapse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ocom.mil/about/sof-truths#collapse4" TargetMode="External"/><Relationship Id="rId5" Type="http://schemas.openxmlformats.org/officeDocument/2006/relationships/hyperlink" Target="https://www.socom.mil/about/sof-truths#collapse3" TargetMode="External"/><Relationship Id="rId4" Type="http://schemas.openxmlformats.org/officeDocument/2006/relationships/hyperlink" Target="https://www.socom.mil/about/sof-truths#collapse2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presentation is a product that can be used to target 19yr old+ individuals with a targeted audience-</a:t>
            </a:r>
            <a:r>
              <a:rPr lang="en-US" baseline="0" dirty="0" err="1"/>
              <a:t>highschool</a:t>
            </a:r>
            <a:r>
              <a:rPr lang="en-US" baseline="0" dirty="0"/>
              <a:t>/collegiate athlete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10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82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74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</a:t>
            </a:r>
            <a:r>
              <a:rPr lang="en-US" baseline="0" dirty="0"/>
              <a:t>e after commitment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64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</a:t>
            </a:r>
            <a:r>
              <a:rPr lang="en-US" baseline="0" dirty="0"/>
              <a:t>e after commitment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42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</a:t>
            </a:r>
            <a:r>
              <a:rPr lang="en-US" baseline="0" dirty="0"/>
              <a:t>e after commitment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31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8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</a:t>
            </a:r>
            <a:r>
              <a:rPr lang="en-US" baseline="0" dirty="0"/>
              <a:t> ARSOF 2035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31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</a:t>
            </a:r>
            <a:r>
              <a:rPr lang="en-US" baseline="0" dirty="0"/>
              <a:t> Truths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Humans are more important than hardware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Quality is better than quantity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Special Operations Forces cannot be mass produced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Competent Special Operations Forces cannot be created after emergencies occur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Most special operations require non-SOF support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  <a:p>
            <a:r>
              <a:rPr lang="en-US" baseline="0" dirty="0"/>
              <a:t>-What is our overall goal and strategy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8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65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5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SFODA</a:t>
            </a:r>
            <a:r>
              <a:rPr lang="en-US" baseline="0" dirty="0"/>
              <a:t> Fighting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0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SFODA</a:t>
            </a:r>
            <a:r>
              <a:rPr lang="en-US" baseline="0" dirty="0"/>
              <a:t> Fighting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1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3D5B8-3687-41C4-9B89-58FB23D341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9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90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9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7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4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7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7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6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E2AC2-3D92-4FB7-8C9F-BA52483D6B6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8B681-F8B6-4D07-B52B-66AE7A6A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5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7.jpeg"/><Relationship Id="rId4" Type="http://schemas.openxmlformats.org/officeDocument/2006/relationships/image" Target="../media/image30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.png"/><Relationship Id="rId5" Type="http://schemas.openxmlformats.org/officeDocument/2006/relationships/image" Target="../media/image35.png"/><Relationship Id="rId10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12.png"/><Relationship Id="rId1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5"/>
          <p:cNvGrpSpPr>
            <a:grpSpLocks/>
          </p:cNvGrpSpPr>
          <p:nvPr/>
        </p:nvGrpSpPr>
        <p:grpSpPr bwMode="auto">
          <a:xfrm>
            <a:off x="0" y="1251284"/>
            <a:ext cx="4495800" cy="3886200"/>
            <a:chOff x="762000" y="304363"/>
            <a:chExt cx="7106110" cy="5867837"/>
          </a:xfrm>
        </p:grpSpPr>
        <p:pic>
          <p:nvPicPr>
            <p:cNvPr id="15365" name="Picture 4" descr="Lonestar stat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304363"/>
              <a:ext cx="7106110" cy="586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6" name="Picture 2" descr="https://encrypted-tbn0.gstatic.com/images?q=tbn:ANd9GcSTVBa233jDnqd2e9o0jB6gCtTK8slFCy4EC9nCDZKADn_lxZrC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48200" y="1905000"/>
              <a:ext cx="1828800" cy="1197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6"/>
          <p:cNvSpPr/>
          <p:nvPr/>
        </p:nvSpPr>
        <p:spPr>
          <a:xfrm>
            <a:off x="3262698" y="457200"/>
            <a:ext cx="608666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alibri"/>
                <a:cs typeface="Arial" pitchFamily="34" charset="0"/>
              </a:rPr>
              <a:t>19</a:t>
            </a:r>
            <a:r>
              <a:rPr lang="en-US" sz="5400" b="1" baseline="3000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alibri"/>
                <a:cs typeface="Arial" pitchFamily="34" charset="0"/>
              </a:rPr>
              <a:t>TH</a:t>
            </a:r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alibri"/>
                <a:cs typeface="Arial" pitchFamily="34" charset="0"/>
              </a:rPr>
              <a:t> SFG(A) TXARNG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54472" y="2227143"/>
            <a:ext cx="3903120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alibri"/>
                <a:cs typeface="Arial" pitchFamily="34" charset="0"/>
              </a:rPr>
              <a:t>18x Brief</a:t>
            </a:r>
          </a:p>
          <a:p>
            <a:pPr algn="ctr">
              <a:defRPr/>
            </a:pPr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alibri"/>
                <a:cs typeface="Arial" pitchFamily="34" charset="0"/>
              </a:rPr>
              <a:t>SWTD</a:t>
            </a:r>
          </a:p>
          <a:p>
            <a:pPr algn="ctr">
              <a:defRPr/>
            </a:pPr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alibri"/>
                <a:cs typeface="Arial" pitchFamily="34" charset="0"/>
              </a:rPr>
              <a:t>SF Recruiting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441" y="1551514"/>
            <a:ext cx="1991003" cy="3105583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380856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4208" y="3311740"/>
            <a:ext cx="4488783" cy="214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563091" y="391282"/>
            <a:ext cx="2228850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BENEFITS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0808" y="1504087"/>
            <a:ext cx="101823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alyard-display"/>
              </a:rPr>
              <a:t>Provides significant financial benefits for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Eligible for Tuition Assistance – Up to $4,500 a year for Tuition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Post 9/11 GI Bill – 36-45 mos. Tuition &amp; Fees paid and receive on avg. $2,000 a month for housing while in college.</a:t>
            </a:r>
          </a:p>
          <a:p>
            <a:endParaRPr lang="en-US" sz="2800" b="1" dirty="0">
              <a:cs typeface="72 Black" panose="020B0A040306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cs typeface="72 Black" panose="020B0A04030603020204" pitchFamily="34" charset="0"/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991" y="3311740"/>
            <a:ext cx="4488783" cy="2129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663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638671" y="352432"/>
            <a:ext cx="5413375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JOIN THE BROTHERHOOD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1" y="1677135"/>
            <a:ext cx="3391344" cy="3543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30544" y="1307803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72 Black" panose="020B0A04030603020204" pitchFamily="34" charset="0"/>
                <a:cs typeface="72 Black" panose="020B0A04030603020204" pitchFamily="34" charset="0"/>
              </a:rPr>
              <a:t>MAJOR GLENN SETTLES - SWTD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437" y="5333697"/>
            <a:ext cx="2982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cs typeface="72 Black" panose="020B0A04030603020204" pitchFamily="34" charset="0"/>
              </a:rPr>
              <a:t>512.638.7308</a:t>
            </a:r>
          </a:p>
          <a:p>
            <a:pPr algn="ctr"/>
            <a:r>
              <a:rPr lang="en-US" b="1" dirty="0">
                <a:cs typeface="72 Black" panose="020B0A04030603020204" pitchFamily="34" charset="0"/>
              </a:rPr>
              <a:t>glenn.t.settles.mil@mail.com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687" y="1677135"/>
            <a:ext cx="3391344" cy="3543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8030983" y="1332687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72 Black" panose="020B0A04030603020204" pitchFamily="34" charset="0"/>
                <a:cs typeface="72 Black" panose="020B0A04030603020204" pitchFamily="34" charset="0"/>
              </a:rPr>
              <a:t>SERGEANT “JT” – SF RECRUITING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2999" y="5333698"/>
            <a:ext cx="3681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cs typeface="72 Black" panose="020B0A04030603020204" pitchFamily="34" charset="0"/>
              </a:rPr>
              <a:t>512.638.7308</a:t>
            </a:r>
          </a:p>
          <a:p>
            <a:pPr algn="ctr"/>
            <a:r>
              <a:rPr lang="en-US" b="1" dirty="0">
                <a:cs typeface="72 Black" panose="020B0A04030603020204" pitchFamily="34" charset="0"/>
              </a:rPr>
              <a:t>theodossois.j.maroulis.mil@mail.mil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257" y="1677135"/>
            <a:ext cx="3391344" cy="3543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4789471" y="1307803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72 Black" panose="020B0A04030603020204" pitchFamily="34" charset="0"/>
                <a:cs typeface="72 Black" panose="020B0A04030603020204" pitchFamily="34" charset="0"/>
              </a:rPr>
              <a:t>SERGEANT “TJ” - SWTD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196" y="5309297"/>
            <a:ext cx="3632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cs typeface="72 Black" panose="020B0A04030603020204" pitchFamily="34" charset="0"/>
              </a:rPr>
              <a:t>512.638.7308</a:t>
            </a:r>
          </a:p>
          <a:p>
            <a:pPr algn="ctr"/>
            <a:r>
              <a:rPr lang="en-US" b="1" dirty="0">
                <a:cs typeface="72 Black" panose="020B0A04030603020204" pitchFamily="34" charset="0"/>
              </a:rPr>
              <a:t>NG.TX.TXARNG.LIST.RR-SF@mail.mil</a:t>
            </a:r>
          </a:p>
        </p:txBody>
      </p:sp>
      <p:pic>
        <p:nvPicPr>
          <p:cNvPr id="17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285135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925887" y="390012"/>
            <a:ext cx="4340225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AFTER YOU COMMIT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4082368" y="1372484"/>
            <a:ext cx="37289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YOUR PIPELINE – 3 to 4 </a:t>
            </a:r>
            <a:r>
              <a:rPr lang="en-US" sz="3200" b="1" dirty="0" err="1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mos</a:t>
            </a:r>
            <a:endParaRPr lang="en-US" sz="3200" b="1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513" y="2255075"/>
            <a:ext cx="104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72 Black" panose="020B0A04030603020204" pitchFamily="34" charset="0"/>
                <a:cs typeface="72 Black" panose="020B0A04030603020204" pitchFamily="34" charset="0"/>
              </a:rPr>
              <a:t>MEPS                 Infantry Basic Training       Special Forces Assessment      Airborne School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42" y="2843775"/>
            <a:ext cx="2257258" cy="2149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62" y="2843775"/>
            <a:ext cx="2356388" cy="2149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472" y="2843775"/>
            <a:ext cx="2169825" cy="2088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819" y="2843774"/>
            <a:ext cx="2175181" cy="2088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5" name="Straight Arrow Connector 24"/>
          <p:cNvCxnSpPr/>
          <p:nvPr/>
        </p:nvCxnSpPr>
        <p:spPr>
          <a:xfrm>
            <a:off x="2247900" y="2457450"/>
            <a:ext cx="685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146719" y="2457450"/>
            <a:ext cx="244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669672" y="2457450"/>
            <a:ext cx="25487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358509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33" y="4632715"/>
            <a:ext cx="2519518" cy="1687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923492" y="444777"/>
            <a:ext cx="4340225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AFTER YOU COMMIT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4096914" y="1307803"/>
            <a:ext cx="39982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YOUR PIPELINE – 12 to 20 </a:t>
            </a:r>
            <a:r>
              <a:rPr lang="en-US" sz="3200" b="1" dirty="0" err="1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mos</a:t>
            </a:r>
            <a:endParaRPr lang="en-US" sz="3200" b="1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2643" y="1892578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72 Black" panose="020B0A04030603020204" pitchFamily="34" charset="0"/>
                <a:cs typeface="72 Black" panose="020B0A04030603020204" pitchFamily="34" charset="0"/>
              </a:rPr>
              <a:t>Special Forces Qualification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3" y="2846685"/>
            <a:ext cx="2067248" cy="1822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256674" y="234617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72 Black" panose="020B0A04030603020204" pitchFamily="34" charset="0"/>
                <a:cs typeface="72 Black" panose="020B0A04030603020204" pitchFamily="34" charset="0"/>
              </a:rPr>
              <a:t>Specialty Training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62752" y="2346174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72 Black" panose="020B0A04030603020204" pitchFamily="34" charset="0"/>
                <a:cs typeface="72 Black" panose="020B0A04030603020204" pitchFamily="34" charset="0"/>
              </a:rPr>
              <a:t>Tactical Training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03720" y="2346174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72 Black" panose="020B0A04030603020204" pitchFamily="34" charset="0"/>
                <a:cs typeface="72 Black" panose="020B0A04030603020204" pitchFamily="34" charset="0"/>
              </a:rPr>
              <a:t>Language Training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79727" y="2390266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72 Black" panose="020B0A04030603020204" pitchFamily="34" charset="0"/>
                <a:cs typeface="72 Black" panose="020B0A04030603020204" pitchFamily="34" charset="0"/>
              </a:rPr>
              <a:t>Unconventional Warfare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518" y="2813932"/>
            <a:ext cx="2753109" cy="1648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070" y="2703905"/>
            <a:ext cx="2458157" cy="1714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165" y="4632715"/>
            <a:ext cx="2063814" cy="1758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r="3972"/>
          <a:stretch/>
        </p:blipFill>
        <p:spPr>
          <a:xfrm>
            <a:off x="5236933" y="2715506"/>
            <a:ext cx="1948518" cy="170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4344" y="4461987"/>
            <a:ext cx="3555383" cy="1933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8" name="Straight Arrow Connector 27"/>
          <p:cNvCxnSpPr>
            <a:stCxn id="11" idx="3"/>
            <a:endCxn id="20" idx="1"/>
          </p:cNvCxnSpPr>
          <p:nvPr/>
        </p:nvCxnSpPr>
        <p:spPr>
          <a:xfrm>
            <a:off x="2533259" y="2530840"/>
            <a:ext cx="42949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09597" y="2566130"/>
            <a:ext cx="42949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80377" y="2560510"/>
            <a:ext cx="768323" cy="5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138073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925887" y="306240"/>
            <a:ext cx="4340225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AFTER YOU COMMIT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4096914" y="1307803"/>
            <a:ext cx="39982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YOUR PIPELINE – 12 to 20 </a:t>
            </a:r>
            <a:r>
              <a:rPr lang="en-US" sz="3200" b="1" dirty="0" err="1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mos</a:t>
            </a:r>
            <a:endParaRPr lang="en-US" sz="3200" b="1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34258" y="1845717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72 Black" panose="020B0A04030603020204" pitchFamily="34" charset="0"/>
                <a:cs typeface="72 Black" panose="020B0A04030603020204" pitchFamily="34" charset="0"/>
              </a:rPr>
              <a:t>SPECIAL FORCES QUALIFICATION COURSE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73530" y="2292687"/>
            <a:ext cx="521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72 Black" panose="020B0A04030603020204" pitchFamily="34" charset="0"/>
                <a:cs typeface="72 Black" panose="020B0A04030603020204" pitchFamily="34" charset="0"/>
              </a:rPr>
              <a:t>GRADUATION – DON YOUR “GREEN BERET”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52" y="2662018"/>
            <a:ext cx="4784193" cy="3507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613" y="2700252"/>
            <a:ext cx="4642537" cy="3468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104462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8" y="0"/>
            <a:ext cx="645728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12212"/>
            <a:ext cx="5924550" cy="68457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6705" y="2505670"/>
            <a:ext cx="6558590" cy="923330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8575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  <a:reflection blurRad="6350" stA="55000" endA="50" endPos="85000" dist="60007" dir="5400000" sy="-100000" algn="bl" rotWithShape="0"/>
                </a:effectLst>
              </a:rPr>
              <a:t>“ONE SHOT ALL SKILL”</a:t>
            </a:r>
            <a:endParaRPr lang="en-US" sz="5400" b="1" cap="none" spc="0" dirty="0">
              <a:ln w="28575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9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139" y="751411"/>
            <a:ext cx="5727850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Bahnschrift SemiCondensed" panose="020B0502040204020203" pitchFamily="34" charset="0"/>
              </a:rPr>
              <a:t>“YOU ONLY DIE ONCE”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Bahnschrift SemiCondensed" panose="020B0502040204020203" pitchFamily="34" charset="0"/>
              </a:rPr>
              <a:t>I PROTECT THE NATION WITHOUT FEAR, 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Bahnschrift SemiCondensed" panose="020B0502040204020203" pitchFamily="34" charset="0"/>
              </a:rPr>
              <a:t>WITHOUT FAIL, WOITHOUT EQUAL!!! </a:t>
            </a:r>
          </a:p>
        </p:txBody>
      </p:sp>
      <p:sp>
        <p:nvSpPr>
          <p:cNvPr id="3" name="Rectangle 2"/>
          <p:cNvSpPr/>
          <p:nvPr/>
        </p:nvSpPr>
        <p:spPr>
          <a:xfrm>
            <a:off x="2406316" y="4668253"/>
            <a:ext cx="481263" cy="128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207263" y="1276068"/>
            <a:ext cx="5310187" cy="4556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944377" y="1449388"/>
            <a:ext cx="5229225" cy="4525962"/>
          </a:xfrm>
        </p:spPr>
        <p:txBody>
          <a:bodyPr/>
          <a:lstStyle/>
          <a:p>
            <a:r>
              <a:rPr lang="en-US" b="1" dirty="0"/>
              <a:t>Humans are more important than hardware</a:t>
            </a:r>
          </a:p>
          <a:p>
            <a:r>
              <a:rPr lang="en-US" b="1" dirty="0"/>
              <a:t>Quality is better than quantity</a:t>
            </a:r>
          </a:p>
          <a:p>
            <a:r>
              <a:rPr lang="en-US" b="1" dirty="0"/>
              <a:t>Special Operations Forces cannot be mass produced</a:t>
            </a:r>
          </a:p>
          <a:p>
            <a:r>
              <a:rPr lang="en-US" b="1" dirty="0"/>
              <a:t>Competent Special Operations Forces cannot be created after emergencies occur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38021" y="208547"/>
            <a:ext cx="7863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SPECIAL FORCES WINNING </a:t>
            </a:r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MINDSET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278279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154009" y="408471"/>
            <a:ext cx="5622925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WHO </a:t>
            </a:r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AND WHAT </a:t>
            </a:r>
            <a:r>
              <a:rPr lang="en-US" sz="5400" b="1" cap="none" spc="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WE WANT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47" y="1989220"/>
            <a:ext cx="3962401" cy="37057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826537" y="1829439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INTEGRITY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6274" y="2815388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COURAGE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63" y="4110788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PERSAVERANCE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6827" y="5433860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PROFESSIONALISM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6508" y="1829439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ADAPTABILITY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90117" y="2861554"/>
            <a:ext cx="233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PERSONAL </a:t>
            </a:r>
          </a:p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RESPONSIBILITY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81871" y="4235068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TEAM PLAYER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68699" y="5510279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CAPABILITY</a:t>
            </a:r>
          </a:p>
        </p:txBody>
      </p:sp>
      <p:cxnSp>
        <p:nvCxnSpPr>
          <p:cNvPr id="4" name="Straight Arrow Connector 3"/>
          <p:cNvCxnSpPr>
            <a:stCxn id="8" idx="1"/>
            <a:endCxn id="9" idx="3"/>
          </p:cNvCxnSpPr>
          <p:nvPr/>
        </p:nvCxnSpPr>
        <p:spPr>
          <a:xfrm flipH="1" flipV="1">
            <a:off x="3405815" y="2029494"/>
            <a:ext cx="1345412" cy="5024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3"/>
          </p:cNvCxnSpPr>
          <p:nvPr/>
        </p:nvCxnSpPr>
        <p:spPr>
          <a:xfrm flipH="1" flipV="1">
            <a:off x="2360594" y="3015443"/>
            <a:ext cx="1810354" cy="454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3"/>
          </p:cNvCxnSpPr>
          <p:nvPr/>
        </p:nvCxnSpPr>
        <p:spPr>
          <a:xfrm flipH="1" flipV="1">
            <a:off x="3102650" y="4310843"/>
            <a:ext cx="1119727" cy="32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3"/>
          </p:cNvCxnSpPr>
          <p:nvPr/>
        </p:nvCxnSpPr>
        <p:spPr>
          <a:xfrm flipH="1">
            <a:off x="4245384" y="5271247"/>
            <a:ext cx="622452" cy="3626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5"/>
            <a:endCxn id="16" idx="1"/>
          </p:cNvCxnSpPr>
          <p:nvPr/>
        </p:nvCxnSpPr>
        <p:spPr>
          <a:xfrm>
            <a:off x="7553068" y="5152254"/>
            <a:ext cx="1615631" cy="558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5" idx="1"/>
          </p:cNvCxnSpPr>
          <p:nvPr/>
        </p:nvCxnSpPr>
        <p:spPr>
          <a:xfrm>
            <a:off x="8133348" y="4341620"/>
            <a:ext cx="1448523" cy="93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4" idx="1"/>
          </p:cNvCxnSpPr>
          <p:nvPr/>
        </p:nvCxnSpPr>
        <p:spPr>
          <a:xfrm flipV="1">
            <a:off x="8135471" y="3215497"/>
            <a:ext cx="1454646" cy="226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7"/>
            <a:endCxn id="13" idx="1"/>
          </p:cNvCxnSpPr>
          <p:nvPr/>
        </p:nvCxnSpPr>
        <p:spPr>
          <a:xfrm flipV="1">
            <a:off x="7553068" y="2029494"/>
            <a:ext cx="1563440" cy="5024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2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392565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scaling="3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5674" y="1251240"/>
            <a:ext cx="7294320" cy="53142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softEdge rad="635000"/>
          </a:effec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078757" y="260819"/>
            <a:ext cx="5622925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WHO </a:t>
            </a:r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AND WHAT </a:t>
            </a:r>
            <a:r>
              <a:rPr lang="en-US" sz="5400" b="1" cap="none" spc="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WE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7883" y="851799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INTEGRITY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8615" y="2188086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COURAGE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978" y="3537475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PERSAVERANCE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215" y="4999653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PROFESSIONAL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63279" y="851799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ADAPTABILITY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63279" y="2179546"/>
            <a:ext cx="233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PERSONAL </a:t>
            </a:r>
          </a:p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RESPONSIBILITY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31545" y="3779832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TEAM PLAYER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0973" y="5051048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72 Black" panose="020B0A04030603020204" pitchFamily="34" charset="0"/>
                <a:cs typeface="72 Black" panose="020B0A04030603020204" pitchFamily="34" charset="0"/>
              </a:rPr>
              <a:t>CAPABILITY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905" y="4152514"/>
            <a:ext cx="1522929" cy="8555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5" name="Picture 6" descr="p_mos_5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86544" y="5415819"/>
            <a:ext cx="1522929" cy="8639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l="60165" t="1071" b="51029"/>
          <a:stretch/>
        </p:blipFill>
        <p:spPr>
          <a:xfrm>
            <a:off x="9227702" y="2864420"/>
            <a:ext cx="1522929" cy="9482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104" y="5352189"/>
            <a:ext cx="1770364" cy="9912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210" y="2550106"/>
            <a:ext cx="1860259" cy="9912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840" t="9398" r="36924" b="23955"/>
          <a:stretch/>
        </p:blipFill>
        <p:spPr>
          <a:xfrm>
            <a:off x="1096209" y="1223890"/>
            <a:ext cx="1860259" cy="9912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5" name="Picture 5" descr="Stalksniper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221274" y="1251240"/>
            <a:ext cx="1535786" cy="9174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8299" y="3898396"/>
            <a:ext cx="1798171" cy="1152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1" name="Content Placeholder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424978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4" y="1558977"/>
            <a:ext cx="5922448" cy="3847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30362" y="349280"/>
            <a:ext cx="8931275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SPECIAL FORCES  “ONE TEAM ONE FIGHT”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0" y="1558977"/>
            <a:ext cx="5943590" cy="3847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70763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93090" y="534981"/>
            <a:ext cx="8931275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SPECIAL FORCES  “ONE TEAM ONE FIGHT”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04" y="2090516"/>
            <a:ext cx="4486545" cy="3172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84" y="2090516"/>
            <a:ext cx="4486545" cy="3172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275980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668019" y="376292"/>
            <a:ext cx="2228850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BENEFITS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0808" y="1504087"/>
            <a:ext cx="101823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Education Benefits - GI Bill/Hazelwood/Yellow Ribbon/TA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Healthcare/Dental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Full Military Pay while on active orders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Monthly Drill Pay when you get to your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Networking Opportunities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Retirement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90" y="3848100"/>
            <a:ext cx="2793810" cy="181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04" y="4000500"/>
            <a:ext cx="2722168" cy="1653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498" y="3848100"/>
            <a:ext cx="2781301" cy="1805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419599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5062" y="3326660"/>
            <a:ext cx="4488783" cy="214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398195" y="376292"/>
            <a:ext cx="2228850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Condensed" panose="020B0502040204020203" pitchFamily="34" charset="0"/>
              </a:rPr>
              <a:t>BENEFITS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0808" y="1504087"/>
            <a:ext cx="101823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alyard-display"/>
              </a:rPr>
              <a:t>Consider alternative paths to College and Work Careers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$5,035 – Avg. Annual Tuition at Major Universities in Texas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72 Black" panose="020B0A04030603020204" pitchFamily="34" charset="0"/>
              </a:rPr>
              <a:t>$15,000 - $37,000 – Avg. Annual Tuition at Private Universities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cs typeface="72 Black" panose="020B0A04030603020204" pitchFamily="34" charset="0"/>
              </a:rPr>
              <a:t>$35,000+ </a:t>
            </a:r>
            <a:r>
              <a:rPr lang="en-US" sz="2800" b="1" dirty="0">
                <a:cs typeface="72 Black" panose="020B0A04030603020204" pitchFamily="34" charset="0"/>
              </a:rPr>
              <a:t>- Avg. amount of debt a college graduate will leave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cs typeface="72 Black" panose="020B0A040306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cs typeface="72 Black" panose="020B0A04030603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u="sng" dirty="0">
                <a:solidFill>
                  <a:srgbClr val="FF0000"/>
                </a:solidFill>
                <a:cs typeface="72 Black" panose="020B0A04030603020204" pitchFamily="34" charset="0"/>
              </a:rPr>
              <a:t>ATTEND COLLEGE WITHOUT CRUSHING DEBT</a:t>
            </a:r>
          </a:p>
          <a:p>
            <a:endParaRPr lang="en-US" sz="2800" b="1" dirty="0">
              <a:cs typeface="72 Black" panose="020B0A040306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cs typeface="72 Black" panose="020B0A04030603020204" pitchFamily="34" charset="0"/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9383"/>
            <a:ext cx="816003" cy="966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729206"/>
            <a:ext cx="1001049" cy="1009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51" y="5691959"/>
            <a:ext cx="1247692" cy="1328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1" y="129381"/>
            <a:ext cx="626695" cy="1055363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US" dirty="0"/>
              <a:t>FOUO // UNCLASSIFIED </a:t>
            </a:r>
          </a:p>
        </p:txBody>
      </p:sp>
    </p:spTree>
    <p:extLst>
      <p:ext uri="{BB962C8B-B14F-4D97-AF65-F5344CB8AC3E}">
        <p14:creationId xmlns:p14="http://schemas.microsoft.com/office/powerpoint/2010/main" val="210661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518</Words>
  <Application>Microsoft Office PowerPoint</Application>
  <PresentationFormat>Widescreen</PresentationFormat>
  <Paragraphs>127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72 Black</vt:lpstr>
      <vt:lpstr>Arial</vt:lpstr>
      <vt:lpstr>Bahnschrift Condensed</vt:lpstr>
      <vt:lpstr>Bahnschrift SemiCondensed</vt:lpstr>
      <vt:lpstr>Calibri</vt:lpstr>
      <vt:lpstr>Calibri Light</vt:lpstr>
      <vt:lpstr>halyard-display</vt:lpstr>
      <vt:lpstr>Wingdings</vt:lpstr>
      <vt:lpstr>Office Theme</vt:lpstr>
      <vt:lpstr>PowerPoint Presentation</vt:lpstr>
      <vt:lpstr>PowerPoint Presentation</vt:lpstr>
      <vt:lpstr>PowerPoint Presentation</vt:lpstr>
      <vt:lpstr>WHO AND WHAT WE WANT</vt:lpstr>
      <vt:lpstr>WHO AND WHAT WE WANT</vt:lpstr>
      <vt:lpstr>SPECIAL FORCES  “ONE TEAM ONE FIGHT”</vt:lpstr>
      <vt:lpstr>SPECIAL FORCES  “ONE TEAM ONE FIGHT”</vt:lpstr>
      <vt:lpstr>BENEFITS</vt:lpstr>
      <vt:lpstr>BENEFITS</vt:lpstr>
      <vt:lpstr>BENEFITS</vt:lpstr>
      <vt:lpstr>JOIN THE BROTHERHOOD</vt:lpstr>
      <vt:lpstr>AFTER YOU COMMIT</vt:lpstr>
      <vt:lpstr>AFTER YOU COMMIT</vt:lpstr>
      <vt:lpstr>AFTER YOU COMMIT</vt:lpstr>
      <vt:lpstr>PowerPoint Presentation</vt:lpstr>
    </vt:vector>
  </TitlesOfParts>
  <Company>US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Settles, Glenn T   MAJ</dc:creator>
  <cp:lastModifiedBy>Glenn Settles</cp:lastModifiedBy>
  <cp:revision>61</cp:revision>
  <dcterms:created xsi:type="dcterms:W3CDTF">2020-08-04T18:22:09Z</dcterms:created>
  <dcterms:modified xsi:type="dcterms:W3CDTF">2020-09-09T16:22:45Z</dcterms:modified>
</cp:coreProperties>
</file>